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58" r:id="rId3"/>
    <p:sldId id="260" r:id="rId4"/>
    <p:sldId id="311" r:id="rId5"/>
    <p:sldId id="262" r:id="rId6"/>
    <p:sldId id="264" r:id="rId7"/>
    <p:sldId id="265" r:id="rId8"/>
    <p:sldId id="312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2881"/>
    <a:srgbClr val="575756"/>
    <a:srgbClr val="C85997"/>
    <a:srgbClr val="406EB3"/>
    <a:srgbClr val="26478D"/>
    <a:srgbClr val="982881"/>
    <a:srgbClr val="BA2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5" d="100"/>
          <a:sy n="65" d="100"/>
        </p:scale>
        <p:origin x="9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675-D273-41E3-A00E-5EA3D8F472FB}" type="datetimeFigureOut">
              <a:rPr lang="es-CO" smtClean="0"/>
              <a:t>29/01/2019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77E2C-4B4E-4473-B556-35440EE69F5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9921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1 captura de información en campo: </a:t>
            </a:r>
            <a:r>
              <a:rPr lang="es-CO" dirty="0" err="1"/>
              <a:t>On</a:t>
            </a:r>
            <a:r>
              <a:rPr lang="es-CO" dirty="0"/>
              <a:t> line y Off line</a:t>
            </a:r>
          </a:p>
          <a:p>
            <a:r>
              <a:rPr lang="es-CO" dirty="0"/>
              <a:t>2 Segmenta cada actividad económica por nivel de riesgo y productividad</a:t>
            </a:r>
          </a:p>
          <a:p>
            <a:r>
              <a:rPr lang="es-CO" dirty="0"/>
              <a:t>3 Usa</a:t>
            </a:r>
            <a:r>
              <a:rPr lang="es-CO" baseline="0" dirty="0"/>
              <a:t> un modelo experto para </a:t>
            </a:r>
            <a:r>
              <a:rPr lang="es-CO" baseline="0" dirty="0" err="1"/>
              <a:t>originacion</a:t>
            </a:r>
            <a:r>
              <a:rPr lang="es-CO" baseline="0" dirty="0"/>
              <a:t> de microcrédito</a:t>
            </a:r>
          </a:p>
          <a:p>
            <a:r>
              <a:rPr lang="es-CO" baseline="0" dirty="0"/>
              <a:t>4 automatiza el proceso a través de un motor de decisión que permite conocer la viabilidad del cliente</a:t>
            </a:r>
          </a:p>
          <a:p>
            <a:r>
              <a:rPr lang="es-CO" baseline="0" dirty="0"/>
              <a:t>5 Considera </a:t>
            </a:r>
            <a:r>
              <a:rPr lang="es-CO" baseline="0" dirty="0" err="1"/>
              <a:t>variabels</a:t>
            </a:r>
            <a:r>
              <a:rPr lang="es-CO" baseline="0" dirty="0"/>
              <a:t> de las solicitud, Vs la </a:t>
            </a:r>
            <a:r>
              <a:rPr lang="es-CO" baseline="0" dirty="0" err="1"/>
              <a:t>informacion</a:t>
            </a:r>
            <a:r>
              <a:rPr lang="es-CO" baseline="0" dirty="0"/>
              <a:t> del buró en la decisión.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EB823-41C0-9D4C-916A-C8BFE20D5F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88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29/01/2019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125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29/01/2019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509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29/01/2019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524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 - 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88" y="-183397"/>
            <a:ext cx="4705147" cy="1475260"/>
          </a:xfrm>
          <a:prstGeom prst="rect">
            <a:avLst/>
          </a:prstGeom>
        </p:spPr>
      </p:pic>
      <p:pic>
        <p:nvPicPr>
          <p:cNvPr id="4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59" y="2721497"/>
            <a:ext cx="5329101" cy="172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52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2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52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92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97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62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55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30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29/01/2019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4591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97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89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700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938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8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Op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2459" y="3967942"/>
            <a:ext cx="4444675" cy="1025921"/>
          </a:xfrm>
        </p:spPr>
        <p:txBody>
          <a:bodyPr anchor="t">
            <a:normAutofit/>
          </a:bodyPr>
          <a:lstStyle>
            <a:lvl1pPr algn="l">
              <a:defRPr sz="2933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2459" y="4993864"/>
            <a:ext cx="4444675" cy="410369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3841" y="-4372"/>
            <a:ext cx="7016136" cy="6034827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3403"/>
              <a:gd name="connsiteY0" fmla="*/ 2044535 h 5750091"/>
              <a:gd name="connsiteX1" fmla="*/ 0 w 5753403"/>
              <a:gd name="connsiteY1" fmla="*/ 1284 h 5750091"/>
              <a:gd name="connsiteX2" fmla="*/ 2048885 w 5753403"/>
              <a:gd name="connsiteY2" fmla="*/ 0 h 5750091"/>
              <a:gd name="connsiteX3" fmla="*/ 3708867 w 5753403"/>
              <a:gd name="connsiteY3" fmla="*/ 0 h 5750091"/>
              <a:gd name="connsiteX4" fmla="*/ 5405030 w 5753403"/>
              <a:gd name="connsiteY4" fmla="*/ 934673 h 5750091"/>
              <a:gd name="connsiteX5" fmla="*/ 5753402 w 5753403"/>
              <a:gd name="connsiteY5" fmla="*/ 2044535 h 5750091"/>
              <a:gd name="connsiteX6" fmla="*/ 5753402 w 5753403"/>
              <a:gd name="connsiteY6" fmla="*/ 3704516 h 5750091"/>
              <a:gd name="connsiteX7" fmla="*/ 3708867 w 5753403"/>
              <a:gd name="connsiteY7" fmla="*/ 5749051 h 5750091"/>
              <a:gd name="connsiteX8" fmla="*/ 2048885 w 5753403"/>
              <a:gd name="connsiteY8" fmla="*/ 5749051 h 5750091"/>
              <a:gd name="connsiteX9" fmla="*/ 6743 w 5753403"/>
              <a:gd name="connsiteY9" fmla="*/ 5750091 h 5750091"/>
              <a:gd name="connsiteX10" fmla="*/ 4350 w 5753403"/>
              <a:gd name="connsiteY10" fmla="*/ 3704516 h 5750091"/>
              <a:gd name="connsiteX11" fmla="*/ 4350 w 5753403"/>
              <a:gd name="connsiteY11" fmla="*/ 2044535 h 5750091"/>
              <a:gd name="connsiteX0" fmla="*/ 4350 w 5758166"/>
              <a:gd name="connsiteY0" fmla="*/ 2044535 h 5750091"/>
              <a:gd name="connsiteX1" fmla="*/ 0 w 5758166"/>
              <a:gd name="connsiteY1" fmla="*/ 1284 h 5750091"/>
              <a:gd name="connsiteX2" fmla="*/ 2048885 w 5758166"/>
              <a:gd name="connsiteY2" fmla="*/ 0 h 5750091"/>
              <a:gd name="connsiteX3" fmla="*/ 3708867 w 5758166"/>
              <a:gd name="connsiteY3" fmla="*/ 0 h 5750091"/>
              <a:gd name="connsiteX4" fmla="*/ 5758166 w 5758166"/>
              <a:gd name="connsiteY4" fmla="*/ 805922 h 5750091"/>
              <a:gd name="connsiteX5" fmla="*/ 5753402 w 5758166"/>
              <a:gd name="connsiteY5" fmla="*/ 2044535 h 5750091"/>
              <a:gd name="connsiteX6" fmla="*/ 5753402 w 5758166"/>
              <a:gd name="connsiteY6" fmla="*/ 3704516 h 5750091"/>
              <a:gd name="connsiteX7" fmla="*/ 3708867 w 5758166"/>
              <a:gd name="connsiteY7" fmla="*/ 5749051 h 5750091"/>
              <a:gd name="connsiteX8" fmla="*/ 2048885 w 5758166"/>
              <a:gd name="connsiteY8" fmla="*/ 5749051 h 5750091"/>
              <a:gd name="connsiteX9" fmla="*/ 6743 w 5758166"/>
              <a:gd name="connsiteY9" fmla="*/ 5750091 h 5750091"/>
              <a:gd name="connsiteX10" fmla="*/ 4350 w 5758166"/>
              <a:gd name="connsiteY10" fmla="*/ 3704516 h 5750091"/>
              <a:gd name="connsiteX11" fmla="*/ 4350 w 5758166"/>
              <a:gd name="connsiteY11" fmla="*/ 2044535 h 5750091"/>
              <a:gd name="connsiteX0" fmla="*/ 4350 w 5765522"/>
              <a:gd name="connsiteY0" fmla="*/ 2044535 h 5750091"/>
              <a:gd name="connsiteX1" fmla="*/ 0 w 5765522"/>
              <a:gd name="connsiteY1" fmla="*/ 1284 h 5750091"/>
              <a:gd name="connsiteX2" fmla="*/ 2048885 w 5765522"/>
              <a:gd name="connsiteY2" fmla="*/ 0 h 5750091"/>
              <a:gd name="connsiteX3" fmla="*/ 3708867 w 5765522"/>
              <a:gd name="connsiteY3" fmla="*/ 0 h 5750091"/>
              <a:gd name="connsiteX4" fmla="*/ 5765522 w 5765522"/>
              <a:gd name="connsiteY4" fmla="*/ 747065 h 5750091"/>
              <a:gd name="connsiteX5" fmla="*/ 5753402 w 5765522"/>
              <a:gd name="connsiteY5" fmla="*/ 2044535 h 5750091"/>
              <a:gd name="connsiteX6" fmla="*/ 5753402 w 5765522"/>
              <a:gd name="connsiteY6" fmla="*/ 3704516 h 5750091"/>
              <a:gd name="connsiteX7" fmla="*/ 3708867 w 5765522"/>
              <a:gd name="connsiteY7" fmla="*/ 5749051 h 5750091"/>
              <a:gd name="connsiteX8" fmla="*/ 2048885 w 5765522"/>
              <a:gd name="connsiteY8" fmla="*/ 5749051 h 5750091"/>
              <a:gd name="connsiteX9" fmla="*/ 6743 w 5765522"/>
              <a:gd name="connsiteY9" fmla="*/ 5750091 h 5750091"/>
              <a:gd name="connsiteX10" fmla="*/ 4350 w 5765522"/>
              <a:gd name="connsiteY10" fmla="*/ 3704516 h 5750091"/>
              <a:gd name="connsiteX11" fmla="*/ 4350 w 5765522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08867 w 5754487"/>
              <a:gd name="connsiteY3" fmla="*/ 0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3458"/>
              <a:gd name="connsiteY0" fmla="*/ 2044535 h 5750091"/>
              <a:gd name="connsiteX1" fmla="*/ 0 w 5753458"/>
              <a:gd name="connsiteY1" fmla="*/ 1284 h 5750091"/>
              <a:gd name="connsiteX2" fmla="*/ 2048885 w 5753458"/>
              <a:gd name="connsiteY2" fmla="*/ 0 h 5750091"/>
              <a:gd name="connsiteX3" fmla="*/ 3745653 w 5753458"/>
              <a:gd name="connsiteY3" fmla="*/ 794576 h 5750091"/>
              <a:gd name="connsiteX4" fmla="*/ 5750808 w 5753458"/>
              <a:gd name="connsiteY4" fmla="*/ 791207 h 5750091"/>
              <a:gd name="connsiteX5" fmla="*/ 5753402 w 5753458"/>
              <a:gd name="connsiteY5" fmla="*/ 2044535 h 5750091"/>
              <a:gd name="connsiteX6" fmla="*/ 5753402 w 5753458"/>
              <a:gd name="connsiteY6" fmla="*/ 3704516 h 5750091"/>
              <a:gd name="connsiteX7" fmla="*/ 3708867 w 5753458"/>
              <a:gd name="connsiteY7" fmla="*/ 5749051 h 5750091"/>
              <a:gd name="connsiteX8" fmla="*/ 2048885 w 5753458"/>
              <a:gd name="connsiteY8" fmla="*/ 5749051 h 5750091"/>
              <a:gd name="connsiteX9" fmla="*/ 6743 w 5753458"/>
              <a:gd name="connsiteY9" fmla="*/ 5750091 h 5750091"/>
              <a:gd name="connsiteX10" fmla="*/ 4350 w 5753458"/>
              <a:gd name="connsiteY10" fmla="*/ 3704516 h 5750091"/>
              <a:gd name="connsiteX11" fmla="*/ 4350 w 5753458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45653 w 5758165"/>
              <a:gd name="connsiteY3" fmla="*/ 794576 h 5750091"/>
              <a:gd name="connsiteX4" fmla="*/ 5758165 w 5758165"/>
              <a:gd name="connsiteY4" fmla="*/ 794885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3251 h 5748807"/>
              <a:gd name="connsiteX1" fmla="*/ 0 w 5758165"/>
              <a:gd name="connsiteY1" fmla="*/ 0 h 5748807"/>
              <a:gd name="connsiteX2" fmla="*/ 2126134 w 5758165"/>
              <a:gd name="connsiteY2" fmla="*/ 796971 h 5748807"/>
              <a:gd name="connsiteX3" fmla="*/ 3745653 w 5758165"/>
              <a:gd name="connsiteY3" fmla="*/ 793292 h 5748807"/>
              <a:gd name="connsiteX4" fmla="*/ 5758165 w 5758165"/>
              <a:gd name="connsiteY4" fmla="*/ 793601 h 5748807"/>
              <a:gd name="connsiteX5" fmla="*/ 5753402 w 5758165"/>
              <a:gd name="connsiteY5" fmla="*/ 2043251 h 5748807"/>
              <a:gd name="connsiteX6" fmla="*/ 5753402 w 5758165"/>
              <a:gd name="connsiteY6" fmla="*/ 3703232 h 5748807"/>
              <a:gd name="connsiteX7" fmla="*/ 3708867 w 5758165"/>
              <a:gd name="connsiteY7" fmla="*/ 5747767 h 5748807"/>
              <a:gd name="connsiteX8" fmla="*/ 2048885 w 5758165"/>
              <a:gd name="connsiteY8" fmla="*/ 5747767 h 5748807"/>
              <a:gd name="connsiteX9" fmla="*/ 6743 w 5758165"/>
              <a:gd name="connsiteY9" fmla="*/ 5748807 h 5748807"/>
              <a:gd name="connsiteX10" fmla="*/ 4350 w 5758165"/>
              <a:gd name="connsiteY10" fmla="*/ 3703232 h 5748807"/>
              <a:gd name="connsiteX11" fmla="*/ 4350 w 5758165"/>
              <a:gd name="connsiteY11" fmla="*/ 2043251 h 5748807"/>
              <a:gd name="connsiteX0" fmla="*/ 0 w 5753815"/>
              <a:gd name="connsiteY0" fmla="*/ 1252354 h 4957910"/>
              <a:gd name="connsiteX1" fmla="*/ 6685 w 5753815"/>
              <a:gd name="connsiteY1" fmla="*/ 0 h 4957910"/>
              <a:gd name="connsiteX2" fmla="*/ 2121784 w 5753815"/>
              <a:gd name="connsiteY2" fmla="*/ 6074 h 4957910"/>
              <a:gd name="connsiteX3" fmla="*/ 3741303 w 5753815"/>
              <a:gd name="connsiteY3" fmla="*/ 2395 h 4957910"/>
              <a:gd name="connsiteX4" fmla="*/ 5753815 w 5753815"/>
              <a:gd name="connsiteY4" fmla="*/ 2704 h 4957910"/>
              <a:gd name="connsiteX5" fmla="*/ 5749052 w 5753815"/>
              <a:gd name="connsiteY5" fmla="*/ 1252354 h 4957910"/>
              <a:gd name="connsiteX6" fmla="*/ 5749052 w 5753815"/>
              <a:gd name="connsiteY6" fmla="*/ 2912335 h 4957910"/>
              <a:gd name="connsiteX7" fmla="*/ 3704517 w 5753815"/>
              <a:gd name="connsiteY7" fmla="*/ 4956870 h 4957910"/>
              <a:gd name="connsiteX8" fmla="*/ 2044535 w 5753815"/>
              <a:gd name="connsiteY8" fmla="*/ 4956870 h 4957910"/>
              <a:gd name="connsiteX9" fmla="*/ 2393 w 5753815"/>
              <a:gd name="connsiteY9" fmla="*/ 4957910 h 4957910"/>
              <a:gd name="connsiteX10" fmla="*/ 0 w 5753815"/>
              <a:gd name="connsiteY10" fmla="*/ 2912335 h 4957910"/>
              <a:gd name="connsiteX11" fmla="*/ 0 w 5753815"/>
              <a:gd name="connsiteY11" fmla="*/ 1252354 h 4957910"/>
              <a:gd name="connsiteX0" fmla="*/ 0 w 5753815"/>
              <a:gd name="connsiteY0" fmla="*/ 1249960 h 4955516"/>
              <a:gd name="connsiteX1" fmla="*/ 3209 w 5753815"/>
              <a:gd name="connsiteY1" fmla="*/ 1082 h 4955516"/>
              <a:gd name="connsiteX2" fmla="*/ 2121784 w 5753815"/>
              <a:gd name="connsiteY2" fmla="*/ 3680 h 4955516"/>
              <a:gd name="connsiteX3" fmla="*/ 3741303 w 5753815"/>
              <a:gd name="connsiteY3" fmla="*/ 1 h 4955516"/>
              <a:gd name="connsiteX4" fmla="*/ 5753815 w 5753815"/>
              <a:gd name="connsiteY4" fmla="*/ 310 h 4955516"/>
              <a:gd name="connsiteX5" fmla="*/ 5749052 w 5753815"/>
              <a:gd name="connsiteY5" fmla="*/ 1249960 h 4955516"/>
              <a:gd name="connsiteX6" fmla="*/ 5749052 w 5753815"/>
              <a:gd name="connsiteY6" fmla="*/ 2909941 h 4955516"/>
              <a:gd name="connsiteX7" fmla="*/ 3704517 w 5753815"/>
              <a:gd name="connsiteY7" fmla="*/ 4954476 h 4955516"/>
              <a:gd name="connsiteX8" fmla="*/ 2044535 w 5753815"/>
              <a:gd name="connsiteY8" fmla="*/ 4954476 h 4955516"/>
              <a:gd name="connsiteX9" fmla="*/ 2393 w 5753815"/>
              <a:gd name="connsiteY9" fmla="*/ 4955516 h 4955516"/>
              <a:gd name="connsiteX10" fmla="*/ 0 w 5753815"/>
              <a:gd name="connsiteY10" fmla="*/ 2909941 h 4955516"/>
              <a:gd name="connsiteX11" fmla="*/ 0 w 5753815"/>
              <a:gd name="connsiteY11" fmla="*/ 1249960 h 4955516"/>
              <a:gd name="connsiteX0" fmla="*/ 7504 w 5761319"/>
              <a:gd name="connsiteY0" fmla="*/ 1249959 h 4955515"/>
              <a:gd name="connsiteX1" fmla="*/ 284 w 5761319"/>
              <a:gd name="connsiteY1" fmla="*/ 1081 h 4955515"/>
              <a:gd name="connsiteX2" fmla="*/ 2129288 w 5761319"/>
              <a:gd name="connsiteY2" fmla="*/ 3679 h 4955515"/>
              <a:gd name="connsiteX3" fmla="*/ 3748807 w 5761319"/>
              <a:gd name="connsiteY3" fmla="*/ 0 h 4955515"/>
              <a:gd name="connsiteX4" fmla="*/ 5761319 w 5761319"/>
              <a:gd name="connsiteY4" fmla="*/ 309 h 4955515"/>
              <a:gd name="connsiteX5" fmla="*/ 5756556 w 5761319"/>
              <a:gd name="connsiteY5" fmla="*/ 1249959 h 4955515"/>
              <a:gd name="connsiteX6" fmla="*/ 5756556 w 5761319"/>
              <a:gd name="connsiteY6" fmla="*/ 2909940 h 4955515"/>
              <a:gd name="connsiteX7" fmla="*/ 3712021 w 5761319"/>
              <a:gd name="connsiteY7" fmla="*/ 4954475 h 4955515"/>
              <a:gd name="connsiteX8" fmla="*/ 2052039 w 5761319"/>
              <a:gd name="connsiteY8" fmla="*/ 4954475 h 4955515"/>
              <a:gd name="connsiteX9" fmla="*/ 9897 w 5761319"/>
              <a:gd name="connsiteY9" fmla="*/ 4955515 h 4955515"/>
              <a:gd name="connsiteX10" fmla="*/ 7504 w 5761319"/>
              <a:gd name="connsiteY10" fmla="*/ 2909940 h 4955515"/>
              <a:gd name="connsiteX11" fmla="*/ 7504 w 5761319"/>
              <a:gd name="connsiteY11" fmla="*/ 1249959 h 495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1319" h="4955515">
                <a:moveTo>
                  <a:pt x="7504" y="1249959"/>
                </a:moveTo>
                <a:cubicBezTo>
                  <a:pt x="9732" y="832508"/>
                  <a:pt x="-1944" y="418532"/>
                  <a:pt x="284" y="1081"/>
                </a:cubicBezTo>
                <a:lnTo>
                  <a:pt x="2129288" y="3679"/>
                </a:lnTo>
                <a:lnTo>
                  <a:pt x="3748807" y="0"/>
                </a:lnTo>
                <a:lnTo>
                  <a:pt x="5761319" y="309"/>
                </a:lnTo>
                <a:cubicBezTo>
                  <a:pt x="5756848" y="-4882"/>
                  <a:pt x="5757350" y="570932"/>
                  <a:pt x="5756556" y="1249959"/>
                </a:cubicBezTo>
                <a:lnTo>
                  <a:pt x="5756556" y="2909940"/>
                </a:lnTo>
                <a:cubicBezTo>
                  <a:pt x="5756556" y="4039106"/>
                  <a:pt x="4841187" y="4954475"/>
                  <a:pt x="3712021" y="4954475"/>
                </a:cubicBezTo>
                <a:lnTo>
                  <a:pt x="2052039" y="4954475"/>
                </a:lnTo>
                <a:lnTo>
                  <a:pt x="9897" y="4955515"/>
                </a:lnTo>
                <a:cubicBezTo>
                  <a:pt x="9893" y="4277625"/>
                  <a:pt x="7508" y="3587830"/>
                  <a:pt x="7504" y="2909940"/>
                </a:cubicBezTo>
                <a:lnTo>
                  <a:pt x="7504" y="124995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 </a:t>
            </a:r>
            <a:endParaRPr lang="en-GB" dirty="0"/>
          </a:p>
        </p:txBody>
      </p:sp>
      <p:pic>
        <p:nvPicPr>
          <p:cNvPr id="6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43" y="518900"/>
            <a:ext cx="2271704" cy="7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754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09" y="2056544"/>
            <a:ext cx="10515600" cy="61615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2043" y="3624541"/>
            <a:ext cx="1786583" cy="22748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575756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8351CB3D-5E79-CD4B-94A3-8C65517AF936}" type="datetime1">
              <a:rPr lang="es-CO" smtClean="0"/>
              <a:t>29/01/2019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8793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/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5305"/>
            <a:ext cx="6431075" cy="2016411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2894100" y="3626330"/>
            <a:ext cx="1789256" cy="2273025"/>
          </a:xfrm>
        </p:spPr>
        <p:txBody>
          <a:bodyPr>
            <a:normAutofit/>
          </a:bodyPr>
          <a:lstStyle>
            <a:lvl1pPr>
              <a:defRPr sz="1600">
                <a:solidFill>
                  <a:srgbClr val="57575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242180" y="3645068"/>
            <a:ext cx="1786467" cy="22542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7539637" y="3645068"/>
            <a:ext cx="1786467" cy="22542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9854021" y="3624540"/>
            <a:ext cx="1786583" cy="22139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562043" y="2908357"/>
            <a:ext cx="1786468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 hasCustomPrompt="1"/>
          </p:nvPr>
        </p:nvSpPr>
        <p:spPr>
          <a:xfrm>
            <a:off x="2894101" y="2908357"/>
            <a:ext cx="1789256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5242067" y="2908357"/>
            <a:ext cx="1786583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0" hasCustomPrompt="1"/>
          </p:nvPr>
        </p:nvSpPr>
        <p:spPr>
          <a:xfrm>
            <a:off x="7539642" y="2908357"/>
            <a:ext cx="1786465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1" hasCustomPrompt="1"/>
          </p:nvPr>
        </p:nvSpPr>
        <p:spPr>
          <a:xfrm>
            <a:off x="9854019" y="2900914"/>
            <a:ext cx="1786583" cy="622711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pic>
        <p:nvPicPr>
          <p:cNvPr id="19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289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abl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81DC893A-910E-124A-ABCA-F3677DABB472}" type="datetime1">
              <a:rPr lang="es-CO" smtClean="0"/>
              <a:pPr/>
              <a:t>29/01/2019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-173059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165" y="1673092"/>
            <a:ext cx="10515600" cy="560997"/>
          </a:xfrm>
        </p:spPr>
        <p:txBody>
          <a:bodyPr>
            <a:normAutofit/>
          </a:bodyPr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761132"/>
            <a:ext cx="5181600" cy="2780301"/>
          </a:xfrm>
        </p:spPr>
        <p:txBody>
          <a:bodyPr/>
          <a:lstStyle>
            <a:lvl1pPr marL="457178" indent="-457178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838158" indent="-345001">
              <a:buFont typeface="+mj-lt"/>
              <a:buAutoNum type="arabicPeriod"/>
              <a:tabLst/>
              <a:defRPr sz="1467" b="1">
                <a:solidFill>
                  <a:srgbClr val="575756"/>
                </a:solidFill>
              </a:defRPr>
            </a:lvl2pPr>
            <a:lvl3pPr marL="1079446" indent="-226473">
              <a:tabLst/>
              <a:defRPr sz="1400" b="0">
                <a:solidFill>
                  <a:srgbClr val="57575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761132"/>
            <a:ext cx="5181600" cy="2780301"/>
          </a:xfrm>
        </p:spPr>
        <p:txBody>
          <a:bodyPr/>
          <a:lstStyle>
            <a:lvl1pPr marL="457178" indent="-457178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772546" indent="-294203">
              <a:buFont typeface="+mj-lt"/>
              <a:buAutoNum type="arabicPeriod"/>
              <a:tabLst/>
              <a:defRPr sz="1467" b="1"/>
            </a:lvl2pPr>
            <a:lvl3pPr marL="1011716" indent="-239173">
              <a:tabLst/>
              <a:defRPr sz="1400"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8" name="Conector recto 4"/>
          <p:cNvCxnSpPr/>
          <p:nvPr userDrawn="1"/>
        </p:nvCxnSpPr>
        <p:spPr>
          <a:xfrm>
            <a:off x="715165" y="2368619"/>
            <a:ext cx="10515600" cy="0"/>
          </a:xfrm>
          <a:prstGeom prst="line">
            <a:avLst/>
          </a:prstGeom>
          <a:ln w="3175" cmpd="sng">
            <a:solidFill>
              <a:srgbClr val="26478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  <p:pic>
        <p:nvPicPr>
          <p:cNvPr id="14" name="Imagen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782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888" y="2846132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E0C11C27-6A8E-DF4C-9561-CEB271FCDCD7}" type="datetime1">
              <a:rPr lang="es-CO" smtClean="0"/>
              <a:t>29/01/2019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065" y="6192568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2568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9" name="Imagen 7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cxnSp>
        <p:nvCxnSpPr>
          <p:cNvPr id="20" name="Conector recto 35"/>
          <p:cNvCxnSpPr/>
          <p:nvPr userDrawn="1"/>
        </p:nvCxnSpPr>
        <p:spPr>
          <a:xfrm>
            <a:off x="438891" y="2249441"/>
            <a:ext cx="1786583" cy="0"/>
          </a:xfrm>
          <a:prstGeom prst="line">
            <a:avLst/>
          </a:prstGeom>
          <a:ln w="3175" cmpd="sng">
            <a:solidFill>
              <a:srgbClr val="BA2F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476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829" y="3207620"/>
            <a:ext cx="5601561" cy="1113187"/>
          </a:xfrm>
        </p:spPr>
        <p:txBody>
          <a:bodyPr>
            <a:normAutofit/>
          </a:bodyPr>
          <a:lstStyle>
            <a:lvl1pPr marL="609570" indent="-609570">
              <a:buFont typeface="+mj-lt"/>
              <a:buAutoNum type="arabicPeriod"/>
              <a:defRPr sz="2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Imagen 1" descr="EXPERIAN-GRAPHIC-ART-2.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991" y="-368141"/>
            <a:ext cx="6044284" cy="1895135"/>
          </a:xfrm>
          <a:prstGeom prst="rect">
            <a:avLst/>
          </a:prstGeom>
        </p:spPr>
      </p:pic>
      <p:sp>
        <p:nvSpPr>
          <p:cNvPr id="2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AB15F2D-92C3-E846-8759-C11E4EC5D8C9}" type="datetime1">
              <a:rPr lang="es-CO" smtClean="0"/>
              <a:pPr/>
              <a:t>29/01/2019</a:t>
            </a:fld>
            <a:endParaRPr lang="en-US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8" name="Conector recto 7"/>
          <p:cNvCxnSpPr/>
          <p:nvPr userDrawn="1"/>
        </p:nvCxnSpPr>
        <p:spPr>
          <a:xfrm>
            <a:off x="715165" y="4398671"/>
            <a:ext cx="5963221" cy="0"/>
          </a:xfrm>
          <a:prstGeom prst="line">
            <a:avLst/>
          </a:prstGeom>
          <a:ln w="3175" cmpd="sng">
            <a:solidFill>
              <a:srgbClr val="57575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43" y="518900"/>
            <a:ext cx="2271704" cy="7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40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29/01/2019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2828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436" y="851308"/>
            <a:ext cx="5157787" cy="465539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436" y="1316847"/>
            <a:ext cx="5157787" cy="413245"/>
          </a:xfrm>
        </p:spPr>
        <p:txBody>
          <a:bodyPr anchor="t">
            <a:normAutofit/>
          </a:bodyPr>
          <a:lstStyle>
            <a:lvl1pPr marL="0" indent="0">
              <a:buNone/>
              <a:defRPr sz="2133" b="0">
                <a:solidFill>
                  <a:srgbClr val="26478D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412BED2F-8773-7941-8EF7-CB440508FF05}" type="datetime1">
              <a:rPr lang="es-CO" smtClean="0"/>
              <a:t>29/01/2019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58440" y="2424689"/>
            <a:ext cx="4521761" cy="32425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849095" y="-7817"/>
            <a:ext cx="6365032" cy="5675087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5753402 w 6441436"/>
              <a:gd name="connsiteY6" fmla="*/ 370451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6436058 w 6441436"/>
              <a:gd name="connsiteY6" fmla="*/ 368064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50370"/>
              <a:gd name="connsiteY0" fmla="*/ 2044535 h 5755222"/>
              <a:gd name="connsiteX1" fmla="*/ 0 w 6450370"/>
              <a:gd name="connsiteY1" fmla="*/ 1284 h 5755222"/>
              <a:gd name="connsiteX2" fmla="*/ 2048885 w 6450370"/>
              <a:gd name="connsiteY2" fmla="*/ 0 h 5755222"/>
              <a:gd name="connsiteX3" fmla="*/ 3708867 w 6450370"/>
              <a:gd name="connsiteY3" fmla="*/ 0 h 5755222"/>
              <a:gd name="connsiteX4" fmla="*/ 6450370 w 6450370"/>
              <a:gd name="connsiteY4" fmla="*/ 14632 h 5755222"/>
              <a:gd name="connsiteX5" fmla="*/ 5753402 w 6450370"/>
              <a:gd name="connsiteY5" fmla="*/ 2044535 h 5755222"/>
              <a:gd name="connsiteX6" fmla="*/ 6436058 w 6450370"/>
              <a:gd name="connsiteY6" fmla="*/ 3680646 h 5755222"/>
              <a:gd name="connsiteX7" fmla="*/ 6441436 w 6450370"/>
              <a:gd name="connsiteY7" fmla="*/ 5755222 h 5755222"/>
              <a:gd name="connsiteX8" fmla="*/ 3708867 w 6450370"/>
              <a:gd name="connsiteY8" fmla="*/ 5749051 h 5755222"/>
              <a:gd name="connsiteX9" fmla="*/ 2048885 w 6450370"/>
              <a:gd name="connsiteY9" fmla="*/ 5749051 h 5755222"/>
              <a:gd name="connsiteX10" fmla="*/ 4350 w 6450370"/>
              <a:gd name="connsiteY10" fmla="*/ 3704516 h 5755222"/>
              <a:gd name="connsiteX11" fmla="*/ 4350 w 6450370"/>
              <a:gd name="connsiteY11" fmla="*/ 2044535 h 5755222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5753402 w 6459917"/>
              <a:gd name="connsiteY5" fmla="*/ 2048999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6445607 w 6459917"/>
              <a:gd name="connsiteY5" fmla="*/ 2058547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917" h="5759686">
                <a:moveTo>
                  <a:pt x="4350" y="2048999"/>
                </a:moveTo>
                <a:lnTo>
                  <a:pt x="0" y="5748"/>
                </a:lnTo>
                <a:lnTo>
                  <a:pt x="2048885" y="4464"/>
                </a:lnTo>
                <a:lnTo>
                  <a:pt x="3708867" y="4464"/>
                </a:lnTo>
                <a:lnTo>
                  <a:pt x="6459917" y="0"/>
                </a:lnTo>
                <a:cubicBezTo>
                  <a:pt x="6459123" y="679027"/>
                  <a:pt x="6446401" y="1379520"/>
                  <a:pt x="6445607" y="2058547"/>
                </a:cubicBezTo>
                <a:lnTo>
                  <a:pt x="6436058" y="3685110"/>
                </a:lnTo>
                <a:cubicBezTo>
                  <a:pt x="6437851" y="4376635"/>
                  <a:pt x="6439643" y="5068161"/>
                  <a:pt x="6441436" y="5759686"/>
                </a:cubicBezTo>
                <a:lnTo>
                  <a:pt x="3708867" y="5753515"/>
                </a:lnTo>
                <a:lnTo>
                  <a:pt x="2048885" y="5753515"/>
                </a:lnTo>
                <a:cubicBezTo>
                  <a:pt x="919719" y="5753515"/>
                  <a:pt x="4350" y="4838146"/>
                  <a:pt x="4350" y="3708980"/>
                </a:cubicBezTo>
                <a:lnTo>
                  <a:pt x="4350" y="2048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4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45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560" y="645624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60" y="1578612"/>
            <a:ext cx="4554336" cy="4262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A3E892C2-499F-894E-AAD0-AC8456EB37C1}" type="datetime1">
              <a:rPr lang="es-CO" smtClean="0"/>
              <a:t>29/01/2019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328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7267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2"/>
            <a:ext cx="72676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7412F33E-2CF0-374D-B7D9-202717912ACE}" type="datetime1">
              <a:rPr lang="es-CO" smtClean="0"/>
              <a:t>29/01/2019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2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955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F62A7BE9-005F-B349-A4C5-8F32EC744A27}" type="datetime1">
              <a:rPr lang="es-CO" smtClean="0"/>
              <a:pPr/>
              <a:t>29/01/2019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370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A8B0A2E5-18E1-2843-9F87-E238893616AE}" type="datetime1">
              <a:rPr lang="es-CO" smtClean="0"/>
              <a:pPr/>
              <a:t>29/01/2019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61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AB955AD2-CA6B-4348-99E1-718B7FB82BF9}" type="datetime1">
              <a:rPr lang="es-CO" smtClean="0"/>
              <a:pPr/>
              <a:t>29/01/2019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Imagen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702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4" descr="EXPERIAN-GRAPHIC-ART-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sp>
        <p:nvSpPr>
          <p:cNvPr id="9" name="CuadroTexto 5"/>
          <p:cNvSpPr txBox="1"/>
          <p:nvPr userDrawn="1"/>
        </p:nvSpPr>
        <p:spPr>
          <a:xfrm>
            <a:off x="442911" y="2097573"/>
            <a:ext cx="553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rgbClr val="26478D"/>
                </a:solidFill>
                <a:latin typeface="Arial"/>
                <a:cs typeface="Arial"/>
              </a:rPr>
              <a:t>Thanks.</a:t>
            </a:r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42" y="5062515"/>
            <a:ext cx="3037735" cy="98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302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2" y="1368425"/>
            <a:ext cx="11580284" cy="51244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7"/>
            <a:ext cx="10420349" cy="98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10073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5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76964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04802" y="13684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/>
          </p:nvPr>
        </p:nvSpPr>
        <p:spPr>
          <a:xfrm>
            <a:off x="304802" y="40618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7"/>
            <a:ext cx="5511799" cy="51181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480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29/01/2019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74609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5" y="225425"/>
            <a:ext cx="10420349" cy="9876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1"/>
          </p:nvPr>
        </p:nvSpPr>
        <p:spPr>
          <a:xfrm>
            <a:off x="6426203" y="13684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2"/>
          </p:nvPr>
        </p:nvSpPr>
        <p:spPr>
          <a:xfrm>
            <a:off x="6426203" y="406817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710761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299202" y="1381126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299202" y="3153543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3"/>
          </p:nvPr>
        </p:nvSpPr>
        <p:spPr>
          <a:xfrm>
            <a:off x="6299202" y="4925962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495859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304802" y="1381126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304802" y="3153543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3"/>
          </p:nvPr>
        </p:nvSpPr>
        <p:spPr>
          <a:xfrm>
            <a:off x="304802" y="4925962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7"/>
            <a:ext cx="5511799" cy="51181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31512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/>
          <p:cNvSpPr>
            <a:spLocks noGrp="1"/>
          </p:cNvSpPr>
          <p:nvPr>
            <p:ph sz="quarter" idx="15"/>
          </p:nvPr>
        </p:nvSpPr>
        <p:spPr>
          <a:xfrm>
            <a:off x="304802" y="1381125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04802" y="4068763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3685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to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5"/>
          </p:nvPr>
        </p:nvSpPr>
        <p:spPr>
          <a:xfrm>
            <a:off x="304802" y="1381125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56554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bottom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6"/>
          </p:nvPr>
        </p:nvSpPr>
        <p:spPr>
          <a:xfrm>
            <a:off x="304802" y="4068763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045878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4"/>
          </p:nvPr>
        </p:nvSpPr>
        <p:spPr>
          <a:xfrm>
            <a:off x="3048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62611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214642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535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 userDrawn="1"/>
        </p:nvSpPr>
        <p:spPr bwMode="auto">
          <a:xfrm>
            <a:off x="11474394" y="6605588"/>
            <a:ext cx="4106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377" rtl="0" eaLnBrk="0" fontAlgn="base" latinLnBrk="0" hangingPunct="0">
              <a:lnSpc>
                <a:spcPct val="90000"/>
              </a:lnSpc>
              <a:spcBef>
                <a:spcPct val="9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8E2AD2-0410-4778-9FB3-3FF24A0F331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377" rtl="0" eaLnBrk="0" fontAlgn="base" latinLnBrk="0" hangingPunct="0">
                <a:lnSpc>
                  <a:spcPct val="90000"/>
                </a:lnSpc>
                <a:spcBef>
                  <a:spcPct val="9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419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29/01/2019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495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29/01/2019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805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29/01/2019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5212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29/01/2019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097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29/01/2019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375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17A1B-606F-4EF5-B7B7-74683DDC8F41}" type="datetimeFigureOut">
              <a:rPr lang="es-CO" smtClean="0"/>
              <a:t>29/01/2019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0678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60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8F876FE-3BCD-CC43-BE89-A63BD1923B0A}" type="datetime1">
              <a:rPr lang="es-CO" smtClean="0"/>
              <a:pPr/>
              <a:t>29/01/2019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3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hf hdr="0" ft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26478D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67" b="0" i="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1pPr>
      <a:lvl2pPr marL="10584" indent="0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6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2pPr>
      <a:lvl3pPr marL="243405" indent="-220122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1" kern="1200">
          <a:solidFill>
            <a:srgbClr val="575756"/>
          </a:solidFill>
          <a:latin typeface="Arial" charset="0"/>
          <a:ea typeface="Arial" charset="0"/>
          <a:cs typeface="Arial" charset="0"/>
        </a:defRPr>
      </a:lvl3pPr>
      <a:lvl4pPr marL="474109" indent="-230706" algn="l" defTabSz="914354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tabLst/>
        <a:defRPr sz="14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4pPr>
      <a:lvl5pPr marL="717515" indent="-220122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20.png"/><Relationship Id="rId21" Type="http://schemas.openxmlformats.org/officeDocument/2006/relationships/image" Target="../media/image29.png"/><Relationship Id="rId34" Type="http://schemas.openxmlformats.org/officeDocument/2006/relationships/image" Target="../media/image49.sv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2" Type="http://schemas.openxmlformats.org/officeDocument/2006/relationships/image" Target="../media/image19.jpe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1.svg"/><Relationship Id="rId11" Type="http://schemas.openxmlformats.org/officeDocument/2006/relationships/image" Target="../media/image24.png"/><Relationship Id="rId24" Type="http://schemas.openxmlformats.org/officeDocument/2006/relationships/image" Target="../media/image39.svg"/><Relationship Id="rId32" Type="http://schemas.openxmlformats.org/officeDocument/2006/relationships/image" Target="../media/image47.sv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image" Target="../media/image43.svg"/><Relationship Id="rId10" Type="http://schemas.openxmlformats.org/officeDocument/2006/relationships/image" Target="../media/image25.svg"/><Relationship Id="rId19" Type="http://schemas.openxmlformats.org/officeDocument/2006/relationships/image" Target="../media/image28.png"/><Relationship Id="rId31" Type="http://schemas.openxmlformats.org/officeDocument/2006/relationships/image" Target="../media/image34.png"/><Relationship Id="rId4" Type="http://schemas.openxmlformats.org/officeDocument/2006/relationships/image" Target="../media/image19.svg"/><Relationship Id="rId9" Type="http://schemas.openxmlformats.org/officeDocument/2006/relationships/image" Target="../media/image23.png"/><Relationship Id="rId14" Type="http://schemas.openxmlformats.org/officeDocument/2006/relationships/image" Target="../media/image29.svg"/><Relationship Id="rId22" Type="http://schemas.openxmlformats.org/officeDocument/2006/relationships/image" Target="../media/image37.svg"/><Relationship Id="rId27" Type="http://schemas.openxmlformats.org/officeDocument/2006/relationships/image" Target="../media/image32.png"/><Relationship Id="rId30" Type="http://schemas.openxmlformats.org/officeDocument/2006/relationships/image" Target="../media/image45.svg"/><Relationship Id="rId8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1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2">
              <a:alphaModFix amt="71000"/>
            </a:blip>
            <a:srcRect/>
            <a:tile tx="0" ty="0" sx="100000" sy="100000" flip="none" algn="tl"/>
          </a:blipFill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96659" y="3935389"/>
            <a:ext cx="4759891" cy="833732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System </a:t>
            </a: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Architect</a:t>
            </a:r>
            <a:endParaRPr lang="en-US" sz="3733" u="sng" dirty="0"/>
          </a:p>
        </p:txBody>
      </p:sp>
      <p:pic>
        <p:nvPicPr>
          <p:cNvPr id="7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351" y="-315638"/>
            <a:ext cx="6103567" cy="1861588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335" y="6086751"/>
            <a:ext cx="1917756" cy="619435"/>
          </a:xfrm>
          <a:prstGeom prst="rect">
            <a:avLst/>
          </a:prstGeom>
        </p:spPr>
      </p:pic>
      <p:cxnSp>
        <p:nvCxnSpPr>
          <p:cNvPr id="10" name="Conector recto 28">
            <a:extLst>
              <a:ext uri="{FF2B5EF4-FFF2-40B4-BE49-F238E27FC236}">
                <a16:creationId xmlns:a16="http://schemas.microsoft.com/office/drawing/2014/main" id="{8EC8C1DD-CC93-4EB2-882C-4C544F9551B9}"/>
              </a:ext>
            </a:extLst>
          </p:cNvPr>
          <p:cNvCxnSpPr/>
          <p:nvPr/>
        </p:nvCxnSpPr>
        <p:spPr>
          <a:xfrm>
            <a:off x="1596659" y="4769121"/>
            <a:ext cx="4804141" cy="8018"/>
          </a:xfrm>
          <a:prstGeom prst="line">
            <a:avLst/>
          </a:prstGeom>
          <a:noFill/>
          <a:ln w="38100" cap="flat" cmpd="sng" algn="ctr">
            <a:solidFill>
              <a:srgbClr val="E32D9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78898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8 CuadroTexto"/>
          <p:cNvSpPr txBox="1"/>
          <p:nvPr/>
        </p:nvSpPr>
        <p:spPr>
          <a:xfrm>
            <a:off x="417517" y="295949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s-CO" sz="3200" b="1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 es?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50460" y="1047289"/>
            <a:ext cx="6889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CO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335" y="6086751"/>
            <a:ext cx="1917756" cy="61943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44583" y="992007"/>
            <a:ext cx="367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10" name="CuadroTexto 9"/>
          <p:cNvSpPr txBox="1"/>
          <p:nvPr/>
        </p:nvSpPr>
        <p:spPr>
          <a:xfrm>
            <a:off x="3026084" y="880724"/>
            <a:ext cx="41095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Architect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es una persona o equipo de trabajo  que  se encarga de proveer los lineamientos arquitectónicos y técnicos necesarios para la construcción de la solución. Es un rol a nivel de programa.</a:t>
            </a:r>
          </a:p>
          <a:p>
            <a:pPr algn="just"/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También aporta a la identificación de </a:t>
            </a:r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Enablers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y requerimientos no funcionales de la solución. 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4384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72" y="1802220"/>
            <a:ext cx="4009959" cy="4009959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E3D9F2B2-C82F-4D2D-9C40-E3CCDC1822A9}"/>
              </a:ext>
            </a:extLst>
          </p:cNvPr>
          <p:cNvGrpSpPr/>
          <p:nvPr/>
        </p:nvGrpSpPr>
        <p:grpSpPr>
          <a:xfrm>
            <a:off x="373322" y="177737"/>
            <a:ext cx="5757512" cy="3485900"/>
            <a:chOff x="592795" y="1297768"/>
            <a:chExt cx="5757512" cy="34859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7EB8D068-4D0E-4F30-B2AC-AF2877E8D441}"/>
                </a:ext>
              </a:extLst>
            </p:cNvPr>
            <p:cNvSpPr/>
            <p:nvPr/>
          </p:nvSpPr>
          <p:spPr>
            <a:xfrm>
              <a:off x="592795" y="1297768"/>
              <a:ext cx="5688862" cy="34859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7617B91-B100-4005-9B05-1A6D337669E5}"/>
                </a:ext>
              </a:extLst>
            </p:cNvPr>
            <p:cNvSpPr txBox="1">
              <a:spLocks/>
            </p:cNvSpPr>
            <p:nvPr/>
          </p:nvSpPr>
          <p:spPr>
            <a:xfrm>
              <a:off x="592795" y="1417015"/>
              <a:ext cx="734040" cy="3289380"/>
            </a:xfrm>
            <a:prstGeom prst="rect">
              <a:avLst/>
            </a:prstGeom>
          </p:spPr>
          <p:txBody>
            <a:bodyPr vert="vert270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40"/>
              <a:r>
                <a:rPr lang="es-ES" sz="1800" b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Valores ágiles</a:t>
              </a:r>
              <a:endParaRPr lang="en-US" sz="16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12AAF3C1-49C0-4679-9965-98AE38A3A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62618" y="1636418"/>
              <a:ext cx="795528" cy="819634"/>
            </a:xfrm>
            <a:prstGeom prst="rect">
              <a:avLst/>
            </a:prstGeom>
          </p:spPr>
        </p:pic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41A646C-000B-4B71-8409-81030D9FB683}"/>
                </a:ext>
              </a:extLst>
            </p:cNvPr>
            <p:cNvSpPr/>
            <p:nvPr/>
          </p:nvSpPr>
          <p:spPr>
            <a:xfrm>
              <a:off x="636174" y="2454471"/>
              <a:ext cx="33828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Individuos e interacciones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procesos y herramientas</a:t>
              </a:r>
              <a:endParaRPr lang="es-CO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A9A8A5E0-120C-4387-B86B-3C30875AC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77221" y="1711849"/>
              <a:ext cx="795528" cy="677272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6761BCA0-A27B-455E-8FB4-5028C0E57900}"/>
                </a:ext>
              </a:extLst>
            </p:cNvPr>
            <p:cNvSpPr/>
            <p:nvPr/>
          </p:nvSpPr>
          <p:spPr>
            <a:xfrm>
              <a:off x="3199662" y="2464299"/>
              <a:ext cx="315064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Productos funcionando 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documentación extensiva</a:t>
              </a:r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A1560A2B-3A69-4C60-94AA-2F1B0057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57477" y="3198674"/>
              <a:ext cx="976440" cy="65096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A891952-DDE9-4636-B2B4-6914344440C6}"/>
                </a:ext>
              </a:extLst>
            </p:cNvPr>
            <p:cNvSpPr/>
            <p:nvPr/>
          </p:nvSpPr>
          <p:spPr>
            <a:xfrm>
              <a:off x="752288" y="3777361"/>
              <a:ext cx="31506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Colaboración entre áreas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negociación contractual</a:t>
              </a:r>
              <a:r>
                <a:rPr lang="es-CO" sz="16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3A611537-62DF-4FDD-AA71-642E3A187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36972" y="3115163"/>
              <a:ext cx="735777" cy="662198"/>
            </a:xfrm>
            <a:prstGeom prst="rect">
              <a:avLst/>
            </a:prstGeom>
          </p:spPr>
        </p:pic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A7730224-60FB-4888-98A2-9DF001B2AAFF}"/>
                </a:ext>
              </a:extLst>
            </p:cNvPr>
            <p:cNvSpPr/>
            <p:nvPr/>
          </p:nvSpPr>
          <p:spPr>
            <a:xfrm>
              <a:off x="3345652" y="3894383"/>
              <a:ext cx="29184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Respuesta ante el cambio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seguir un plan.</a:t>
              </a:r>
            </a:p>
          </p:txBody>
        </p:sp>
      </p:grp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1201B93-AAB7-4CD7-B168-4829D00A1961}"/>
              </a:ext>
            </a:extLst>
          </p:cNvPr>
          <p:cNvSpPr/>
          <p:nvPr/>
        </p:nvSpPr>
        <p:spPr>
          <a:xfrm>
            <a:off x="373322" y="3780659"/>
            <a:ext cx="7888175" cy="2780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B97BB1B2-30A5-4E37-854B-582B691E6EBE}"/>
              </a:ext>
            </a:extLst>
          </p:cNvPr>
          <p:cNvGrpSpPr/>
          <p:nvPr/>
        </p:nvGrpSpPr>
        <p:grpSpPr>
          <a:xfrm>
            <a:off x="1003026" y="3865900"/>
            <a:ext cx="7075057" cy="2547625"/>
            <a:chOff x="698512" y="1719861"/>
            <a:chExt cx="7075057" cy="2547625"/>
          </a:xfrm>
        </p:grpSpPr>
        <p:pic>
          <p:nvPicPr>
            <p:cNvPr id="45" name="Gráfico 44">
              <a:extLst>
                <a:ext uri="{FF2B5EF4-FFF2-40B4-BE49-F238E27FC236}">
                  <a16:creationId xmlns:a16="http://schemas.microsoft.com/office/drawing/2014/main" id="{1435C9FA-4F21-4C4D-9398-385C1F6E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93085" y="1789860"/>
              <a:ext cx="674554" cy="626147"/>
            </a:xfrm>
            <a:prstGeom prst="rect">
              <a:avLst/>
            </a:prstGeom>
          </p:spPr>
        </p:pic>
        <p:pic>
          <p:nvPicPr>
            <p:cNvPr id="46" name="Gráfico 45">
              <a:extLst>
                <a:ext uri="{FF2B5EF4-FFF2-40B4-BE49-F238E27FC236}">
                  <a16:creationId xmlns:a16="http://schemas.microsoft.com/office/drawing/2014/main" id="{6305F4BE-E529-4484-80F5-1420E8FED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50501" y="1845429"/>
              <a:ext cx="714681" cy="536011"/>
            </a:xfrm>
            <a:prstGeom prst="rect">
              <a:avLst/>
            </a:prstGeom>
          </p:spPr>
        </p:pic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C0FD6146-C93B-461F-AC0B-831F742DD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449684" y="1719861"/>
              <a:ext cx="737175" cy="683730"/>
            </a:xfrm>
            <a:prstGeom prst="rect">
              <a:avLst/>
            </a:prstGeom>
          </p:spPr>
        </p:pic>
        <p:pic>
          <p:nvPicPr>
            <p:cNvPr id="48" name="Gráfico 47">
              <a:extLst>
                <a:ext uri="{FF2B5EF4-FFF2-40B4-BE49-F238E27FC236}">
                  <a16:creationId xmlns:a16="http://schemas.microsoft.com/office/drawing/2014/main" id="{F3DCC34D-EFE4-453D-AB86-E8A0D416D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6413" y="1816801"/>
              <a:ext cx="522919" cy="522919"/>
            </a:xfrm>
            <a:prstGeom prst="rect">
              <a:avLst/>
            </a:prstGeom>
          </p:spPr>
        </p:pic>
        <p:pic>
          <p:nvPicPr>
            <p:cNvPr id="49" name="Gráfico 48">
              <a:extLst>
                <a:ext uri="{FF2B5EF4-FFF2-40B4-BE49-F238E27FC236}">
                  <a16:creationId xmlns:a16="http://schemas.microsoft.com/office/drawing/2014/main" id="{2443F6E5-4648-4605-BF33-18686AF04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721684" y="1783738"/>
              <a:ext cx="587542" cy="587542"/>
            </a:xfrm>
            <a:prstGeom prst="rect">
              <a:avLst/>
            </a:prstGeom>
          </p:spPr>
        </p:pic>
        <p:pic>
          <p:nvPicPr>
            <p:cNvPr id="50" name="Gráfico 49">
              <a:extLst>
                <a:ext uri="{FF2B5EF4-FFF2-40B4-BE49-F238E27FC236}">
                  <a16:creationId xmlns:a16="http://schemas.microsoft.com/office/drawing/2014/main" id="{1750A9F5-0957-4995-9521-A6227F206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915004" y="1950081"/>
              <a:ext cx="490760" cy="490760"/>
            </a:xfrm>
            <a:prstGeom prst="rect">
              <a:avLst/>
            </a:prstGeom>
          </p:spPr>
        </p:pic>
        <p:sp>
          <p:nvSpPr>
            <p:cNvPr id="51" name="Title 1">
              <a:extLst>
                <a:ext uri="{FF2B5EF4-FFF2-40B4-BE49-F238E27FC236}">
                  <a16:creationId xmlns:a16="http://schemas.microsoft.com/office/drawing/2014/main" id="{DE7A1433-18C9-4385-A4E6-1E53230A0CDC}"/>
                </a:ext>
              </a:extLst>
            </p:cNvPr>
            <p:cNvSpPr txBox="1">
              <a:spLocks/>
            </p:cNvSpPr>
            <p:nvPr/>
          </p:nvSpPr>
          <p:spPr>
            <a:xfrm>
              <a:off x="982367" y="2354647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Satisfacción</a:t>
              </a:r>
            </a:p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 cliente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F7F7236D-7E95-4DFC-BC44-C489006F6F1C}"/>
                </a:ext>
              </a:extLst>
            </p:cNvPr>
            <p:cNvSpPr txBox="1">
              <a:spLocks/>
            </p:cNvSpPr>
            <p:nvPr/>
          </p:nvSpPr>
          <p:spPr>
            <a:xfrm>
              <a:off x="2173889" y="2333596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1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Los cambios son bienvenidos</a:t>
              </a:r>
              <a:endParaRPr lang="en-U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91ED74D1-2936-45ED-9D9D-D4E239D40F1F}"/>
                </a:ext>
              </a:extLst>
            </p:cNvPr>
            <p:cNvSpPr txBox="1">
              <a:spLocks/>
            </p:cNvSpPr>
            <p:nvPr/>
          </p:nvSpPr>
          <p:spPr>
            <a:xfrm>
              <a:off x="3192196" y="2333596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Entrega frecuente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939E7C78-20DB-4A6F-9567-086C2DB6271E}"/>
                </a:ext>
              </a:extLst>
            </p:cNvPr>
            <p:cNvSpPr txBox="1">
              <a:spLocks/>
            </p:cNvSpPr>
            <p:nvPr/>
          </p:nvSpPr>
          <p:spPr>
            <a:xfrm>
              <a:off x="4216799" y="2293841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Trabajo colaborativo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4BDF24FD-7CB8-42D8-90E5-CBD05FE6F8A9}"/>
                </a:ext>
              </a:extLst>
            </p:cNvPr>
            <p:cNvSpPr txBox="1">
              <a:spLocks/>
            </p:cNvSpPr>
            <p:nvPr/>
          </p:nvSpPr>
          <p:spPr>
            <a:xfrm>
              <a:off x="5336999" y="2347218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Equipos Motivados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AD4ED3D0-39DA-4899-B030-AF351CA60E97}"/>
                </a:ext>
              </a:extLst>
            </p:cNvPr>
            <p:cNvSpPr txBox="1">
              <a:spLocks/>
            </p:cNvSpPr>
            <p:nvPr/>
          </p:nvSpPr>
          <p:spPr>
            <a:xfrm>
              <a:off x="6448052" y="2354647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1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Comunicación cara a cara</a:t>
              </a:r>
              <a:endParaRPr lang="en-U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8EDCEA23-1EBA-4ADC-9305-EE341EE41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471989" y="2960073"/>
              <a:ext cx="601614" cy="601613"/>
            </a:xfrm>
            <a:prstGeom prst="rect">
              <a:avLst/>
            </a:prstGeom>
          </p:spPr>
        </p:pic>
        <p:pic>
          <p:nvPicPr>
            <p:cNvPr id="58" name="Gráfico 57">
              <a:extLst>
                <a:ext uri="{FF2B5EF4-FFF2-40B4-BE49-F238E27FC236}">
                  <a16:creationId xmlns:a16="http://schemas.microsoft.com/office/drawing/2014/main" id="{D5D2690C-DFDF-4CBE-8D20-DD16DAABA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354404" y="3011579"/>
              <a:ext cx="616439" cy="616439"/>
            </a:xfrm>
            <a:prstGeom prst="rect">
              <a:avLst/>
            </a:prstGeom>
          </p:spPr>
        </p:pic>
        <p:pic>
          <p:nvPicPr>
            <p:cNvPr id="59" name="Gráfico 58">
              <a:extLst>
                <a:ext uri="{FF2B5EF4-FFF2-40B4-BE49-F238E27FC236}">
                  <a16:creationId xmlns:a16="http://schemas.microsoft.com/office/drawing/2014/main" id="{C77192CD-C5E4-4783-8B3E-7A7BC3C69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405502" y="2969951"/>
              <a:ext cx="669336" cy="669336"/>
            </a:xfrm>
            <a:prstGeom prst="rect">
              <a:avLst/>
            </a:prstGeom>
          </p:spPr>
        </p:pic>
        <p:pic>
          <p:nvPicPr>
            <p:cNvPr id="60" name="Gráfico 59">
              <a:extLst>
                <a:ext uri="{FF2B5EF4-FFF2-40B4-BE49-F238E27FC236}">
                  <a16:creationId xmlns:a16="http://schemas.microsoft.com/office/drawing/2014/main" id="{7D388B47-BE5D-4BEB-8260-AFB4F00E6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538135" y="3009238"/>
              <a:ext cx="619196" cy="619194"/>
            </a:xfrm>
            <a:prstGeom prst="rect">
              <a:avLst/>
            </a:prstGeom>
          </p:spPr>
        </p:pic>
        <p:pic>
          <p:nvPicPr>
            <p:cNvPr id="61" name="Gráfico 60">
              <a:extLst>
                <a:ext uri="{FF2B5EF4-FFF2-40B4-BE49-F238E27FC236}">
                  <a16:creationId xmlns:a16="http://schemas.microsoft.com/office/drawing/2014/main" id="{4D3DB717-ED0A-4966-B7D2-0432EC5EF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701182" y="3113136"/>
              <a:ext cx="574997" cy="574997"/>
            </a:xfrm>
            <a:prstGeom prst="rect">
              <a:avLst/>
            </a:prstGeom>
          </p:spPr>
        </p:pic>
        <p:pic>
          <p:nvPicPr>
            <p:cNvPr id="62" name="Gráfico 61">
              <a:extLst>
                <a:ext uri="{FF2B5EF4-FFF2-40B4-BE49-F238E27FC236}">
                  <a16:creationId xmlns:a16="http://schemas.microsoft.com/office/drawing/2014/main" id="{A706B908-D204-4F06-BEFA-1AB6E44DB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=""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6827802" y="3009238"/>
              <a:ext cx="593348" cy="593348"/>
            </a:xfrm>
            <a:prstGeom prst="rect">
              <a:avLst/>
            </a:prstGeom>
          </p:spPr>
        </p:pic>
        <p:sp>
          <p:nvSpPr>
            <p:cNvPr id="63" name="Title 1">
              <a:extLst>
                <a:ext uri="{FF2B5EF4-FFF2-40B4-BE49-F238E27FC236}">
                  <a16:creationId xmlns:a16="http://schemas.microsoft.com/office/drawing/2014/main" id="{FBE2BD2E-3DD8-44B1-A148-2ADF57DE3F73}"/>
                </a:ext>
              </a:extLst>
            </p:cNvPr>
            <p:cNvSpPr txBox="1">
              <a:spLocks/>
            </p:cNvSpPr>
            <p:nvPr/>
          </p:nvSpPr>
          <p:spPr>
            <a:xfrm>
              <a:off x="698512" y="3627335"/>
              <a:ext cx="1844740" cy="593348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05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 principal medida de progresos es producto funcionando</a:t>
              </a:r>
              <a:endParaRPr lang="en-US" sz="105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A1C26421-A5DA-4798-827E-25745B4F5649}"/>
                </a:ext>
              </a:extLst>
            </p:cNvPr>
            <p:cNvSpPr txBox="1">
              <a:spLocks/>
            </p:cNvSpPr>
            <p:nvPr/>
          </p:nvSpPr>
          <p:spPr>
            <a:xfrm>
              <a:off x="2099268" y="3563229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Desarrollo sostenible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itle 1">
              <a:extLst>
                <a:ext uri="{FF2B5EF4-FFF2-40B4-BE49-F238E27FC236}">
                  <a16:creationId xmlns:a16="http://schemas.microsoft.com/office/drawing/2014/main" id="{21B991B0-169F-461D-B6F0-865EF2FBC04C}"/>
                </a:ext>
              </a:extLst>
            </p:cNvPr>
            <p:cNvSpPr txBox="1">
              <a:spLocks/>
            </p:cNvSpPr>
            <p:nvPr/>
          </p:nvSpPr>
          <p:spPr>
            <a:xfrm>
              <a:off x="3090347" y="3630673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Excelencia técnica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itle 1">
              <a:extLst>
                <a:ext uri="{FF2B5EF4-FFF2-40B4-BE49-F238E27FC236}">
                  <a16:creationId xmlns:a16="http://schemas.microsoft.com/office/drawing/2014/main" id="{D797CA0A-038A-4DC3-AC1A-CDD6A7F458FC}"/>
                </a:ext>
              </a:extLst>
            </p:cNvPr>
            <p:cNvSpPr txBox="1">
              <a:spLocks/>
            </p:cNvSpPr>
            <p:nvPr/>
          </p:nvSpPr>
          <p:spPr>
            <a:xfrm>
              <a:off x="4180358" y="3627336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Simplicidad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B9EBCA20-CFB9-4DCA-851F-13DC58469F2A}"/>
                </a:ext>
              </a:extLst>
            </p:cNvPr>
            <p:cNvSpPr txBox="1">
              <a:spLocks/>
            </p:cNvSpPr>
            <p:nvPr/>
          </p:nvSpPr>
          <p:spPr>
            <a:xfrm>
              <a:off x="5186967" y="3674139"/>
              <a:ext cx="1635375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Equipos auto-organizados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7058E161-4289-43E7-87ED-8C310EB165DB}"/>
                </a:ext>
              </a:extLst>
            </p:cNvPr>
            <p:cNvSpPr txBox="1">
              <a:spLocks/>
            </p:cNvSpPr>
            <p:nvPr/>
          </p:nvSpPr>
          <p:spPr>
            <a:xfrm>
              <a:off x="6448052" y="3609754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Mejora Continua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0" name="Title 1">
            <a:extLst>
              <a:ext uri="{FF2B5EF4-FFF2-40B4-BE49-F238E27FC236}">
                <a16:creationId xmlns:a16="http://schemas.microsoft.com/office/drawing/2014/main" id="{DB892D7E-352E-409B-B1C2-42E49DB87F35}"/>
              </a:ext>
            </a:extLst>
          </p:cNvPr>
          <p:cNvSpPr txBox="1">
            <a:spLocks/>
          </p:cNvSpPr>
          <p:nvPr/>
        </p:nvSpPr>
        <p:spPr>
          <a:xfrm>
            <a:off x="470057" y="3865899"/>
            <a:ext cx="734040" cy="2695118"/>
          </a:xfrm>
          <a:prstGeom prst="rect">
            <a:avLst/>
          </a:prstGeom>
        </p:spPr>
        <p:txBody>
          <a:bodyPr vert="vert270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defTabSz="1219140"/>
            <a:r>
              <a:rPr lang="es-ES" sz="1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ágiles</a:t>
            </a:r>
            <a:endParaRPr lang="en-US" sz="16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Bocadillo: ovalado 72">
            <a:extLst>
              <a:ext uri="{FF2B5EF4-FFF2-40B4-BE49-F238E27FC236}">
                <a16:creationId xmlns:a16="http://schemas.microsoft.com/office/drawing/2014/main" id="{A9C45811-E4A3-4C6E-BDC6-1286EC807AA0}"/>
              </a:ext>
            </a:extLst>
          </p:cNvPr>
          <p:cNvSpPr/>
          <p:nvPr/>
        </p:nvSpPr>
        <p:spPr>
          <a:xfrm>
            <a:off x="8421475" y="555171"/>
            <a:ext cx="3430396" cy="1523472"/>
          </a:xfrm>
          <a:prstGeom prst="wedgeEllipseCallout">
            <a:avLst>
              <a:gd name="adj1" fmla="val -20195"/>
              <a:gd name="adj2" fmla="val 72258"/>
            </a:avLst>
          </a:prstGeom>
          <a:solidFill>
            <a:srgbClr val="6328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Nuestro </a:t>
            </a:r>
            <a:r>
              <a:rPr lang="es-E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Architect</a:t>
            </a:r>
            <a:r>
              <a:rPr lang="es-E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Trabaja 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sobre los valores y guiados por los Principios Ágiles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31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25"/>
          <a:stretch/>
        </p:blipFill>
        <p:spPr>
          <a:xfrm>
            <a:off x="1344274" y="1436268"/>
            <a:ext cx="4154942" cy="4933517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7115856" y="2898703"/>
            <a:ext cx="2437577" cy="797331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0" name="Rectángulo 19"/>
          <p:cNvSpPr/>
          <p:nvPr/>
        </p:nvSpPr>
        <p:spPr>
          <a:xfrm>
            <a:off x="4708479" y="4669009"/>
            <a:ext cx="2308269" cy="812623"/>
          </a:xfrm>
          <a:prstGeom prst="rect">
            <a:avLst/>
          </a:prstGeom>
          <a:solidFill>
            <a:srgbClr val="406EB3"/>
          </a:solidFill>
          <a:ln>
            <a:solidFill>
              <a:srgbClr val="406E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1" name="Rectángulo 20"/>
          <p:cNvSpPr/>
          <p:nvPr/>
        </p:nvSpPr>
        <p:spPr>
          <a:xfrm>
            <a:off x="4708479" y="3795859"/>
            <a:ext cx="2308271" cy="805907"/>
          </a:xfrm>
          <a:prstGeom prst="rect">
            <a:avLst/>
          </a:prstGeom>
          <a:solidFill>
            <a:srgbClr val="632881"/>
          </a:solidFill>
          <a:ln>
            <a:solidFill>
              <a:srgbClr val="63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2" name="Rectángulo 21"/>
          <p:cNvSpPr/>
          <p:nvPr/>
        </p:nvSpPr>
        <p:spPr>
          <a:xfrm>
            <a:off x="7115855" y="3795859"/>
            <a:ext cx="2437578" cy="805882"/>
          </a:xfrm>
          <a:prstGeom prst="rect">
            <a:avLst/>
          </a:prstGeom>
          <a:solidFill>
            <a:srgbClr val="632881"/>
          </a:solidFill>
          <a:ln>
            <a:solidFill>
              <a:srgbClr val="63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3" name="Rectángulo 22"/>
          <p:cNvSpPr/>
          <p:nvPr/>
        </p:nvSpPr>
        <p:spPr>
          <a:xfrm>
            <a:off x="7111947" y="4673519"/>
            <a:ext cx="2441485" cy="808113"/>
          </a:xfrm>
          <a:prstGeom prst="rect">
            <a:avLst/>
          </a:prstGeom>
          <a:solidFill>
            <a:srgbClr val="406EB3"/>
          </a:solidFill>
          <a:ln>
            <a:solidFill>
              <a:srgbClr val="406E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4" name="Rectángulo 23"/>
          <p:cNvSpPr/>
          <p:nvPr/>
        </p:nvSpPr>
        <p:spPr>
          <a:xfrm>
            <a:off x="4708479" y="5565412"/>
            <a:ext cx="2308269" cy="804373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5" name="Rectángulo 24"/>
          <p:cNvSpPr/>
          <p:nvPr/>
        </p:nvSpPr>
        <p:spPr>
          <a:xfrm>
            <a:off x="7106397" y="5571190"/>
            <a:ext cx="2447035" cy="798595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grpSp>
        <p:nvGrpSpPr>
          <p:cNvPr id="26" name="Grupo 25"/>
          <p:cNvGrpSpPr/>
          <p:nvPr/>
        </p:nvGrpSpPr>
        <p:grpSpPr>
          <a:xfrm>
            <a:off x="4708479" y="1978673"/>
            <a:ext cx="2446589" cy="845642"/>
            <a:chOff x="4735902" y="489802"/>
            <a:chExt cx="2158643" cy="845642"/>
          </a:xfrm>
        </p:grpSpPr>
        <p:sp>
          <p:nvSpPr>
            <p:cNvPr id="8" name="Rectángulo 7"/>
            <p:cNvSpPr/>
            <p:nvPr/>
          </p:nvSpPr>
          <p:spPr>
            <a:xfrm>
              <a:off x="4735902" y="489802"/>
              <a:ext cx="2036605" cy="808381"/>
            </a:xfrm>
            <a:prstGeom prst="rect">
              <a:avLst/>
            </a:prstGeom>
            <a:solidFill>
              <a:srgbClr val="BA2F7D"/>
            </a:solidFill>
            <a:ln>
              <a:solidFill>
                <a:srgbClr val="BA2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10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5449369" y="504447"/>
              <a:ext cx="1445176" cy="83099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s-ES" sz="1200" i="0" dirty="0" smtClean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Definición de arquitectura base,  validando las mejores alternativas</a:t>
              </a:r>
              <a:endParaRPr lang="es-CO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Rectángulo 16"/>
          <p:cNvSpPr/>
          <p:nvPr/>
        </p:nvSpPr>
        <p:spPr>
          <a:xfrm>
            <a:off x="4708479" y="2893076"/>
            <a:ext cx="2308271" cy="802958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7" name="Rectángulo 6"/>
          <p:cNvSpPr/>
          <p:nvPr/>
        </p:nvSpPr>
        <p:spPr>
          <a:xfrm>
            <a:off x="5336273" y="2917920"/>
            <a:ext cx="17241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Identificación de </a:t>
            </a:r>
            <a:r>
              <a:rPr lang="es-CO" sz="120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Enablers</a:t>
            </a:r>
            <a:r>
              <a:rPr lang="es-CO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necesarios en la construcción de la  solución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7115855" y="1982088"/>
            <a:ext cx="2437578" cy="804867"/>
          </a:xfrm>
          <a:prstGeom prst="rect">
            <a:avLst/>
          </a:prstGeom>
          <a:solidFill>
            <a:srgbClr val="BA2F7D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9" name="Rectángulo 8"/>
          <p:cNvSpPr/>
          <p:nvPr/>
        </p:nvSpPr>
        <p:spPr>
          <a:xfrm>
            <a:off x="8030227" y="1969444"/>
            <a:ext cx="13623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Participar en la definición de requisitos no funcionales</a:t>
            </a:r>
            <a:endParaRPr lang="es-CO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8021307" y="2979650"/>
            <a:ext cx="1409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Promueve el uso de las buenas practicas 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568586" y="3789639"/>
            <a:ext cx="13107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Provee los lineamientos para el desarrollo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469072" y="4668090"/>
            <a:ext cx="15667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Apoya </a:t>
            </a:r>
            <a:r>
              <a:rPr lang="es-CO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los equipos en la solución de </a:t>
            </a:r>
            <a:r>
              <a:rPr lang="es-CO" sz="1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enablers</a:t>
            </a:r>
            <a:r>
              <a:rPr lang="es-CO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estén a su alcance 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813430" y="4691299"/>
            <a:ext cx="16761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Guiar al equipo en los temas de arquitectura y técnicos de la solución 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345588" y="5683858"/>
            <a:ext cx="17851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Participar en </a:t>
            </a:r>
            <a:r>
              <a:rPr lang="es-CO" sz="1200" i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 exploración continua 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8021307" y="3831114"/>
            <a:ext cx="14098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Asistir las reuniones donde sea necesaria su participación.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7904443" y="5683858"/>
            <a:ext cx="1526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Contribuir en la calidad técnica del equipo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B2BD2D2-82C4-43B1-ABC9-4F6AE90AD503}"/>
              </a:ext>
            </a:extLst>
          </p:cNvPr>
          <p:cNvGrpSpPr/>
          <p:nvPr/>
        </p:nvGrpSpPr>
        <p:grpSpPr>
          <a:xfrm>
            <a:off x="4836219" y="600279"/>
            <a:ext cx="4450707" cy="1077218"/>
            <a:chOff x="4910924" y="583581"/>
            <a:chExt cx="4450707" cy="1077218"/>
          </a:xfrm>
        </p:grpSpPr>
        <p:sp>
          <p:nvSpPr>
            <p:cNvPr id="29" name="8 CuadroTexto"/>
            <p:cNvSpPr txBox="1"/>
            <p:nvPr/>
          </p:nvSpPr>
          <p:spPr>
            <a:xfrm>
              <a:off x="4910924" y="583581"/>
              <a:ext cx="439094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s-CO" sz="36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Responsabilidades</a:t>
              </a:r>
            </a:p>
            <a:p>
              <a:pPr defTabSz="914377"/>
              <a:r>
                <a:rPr lang="es-CO" sz="2800" b="1" dirty="0" err="1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r>
                <a:rPr lang="es-CO" sz="2800" b="1" dirty="0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2800" b="1" dirty="0" err="1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</a:t>
              </a:r>
              <a:endParaRPr lang="es-CO" sz="2800" b="1" dirty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Conector recto 35"/>
            <p:cNvCxnSpPr/>
            <p:nvPr/>
          </p:nvCxnSpPr>
          <p:spPr>
            <a:xfrm>
              <a:off x="4970685" y="1191610"/>
              <a:ext cx="4390946" cy="0"/>
            </a:xfrm>
            <a:prstGeom prst="line">
              <a:avLst/>
            </a:prstGeom>
            <a:ln w="38100">
              <a:solidFill>
                <a:srgbClr val="BA2F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Imagen 39">
            <a:extLst>
              <a:ext uri="{FF2B5EF4-FFF2-40B4-BE49-F238E27FC236}">
                <a16:creationId xmlns:a16="http://schemas.microsoft.com/office/drawing/2014/main" id="{883BA66F-F3A3-426E-826C-8029AD194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949" y="3034242"/>
            <a:ext cx="415393" cy="415393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F573C8B4-4DCF-4945-B90E-E3860B10A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02" y="5759161"/>
            <a:ext cx="470271" cy="470271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181" y="3006235"/>
            <a:ext cx="613047" cy="61304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47" y="2036515"/>
            <a:ext cx="666028" cy="666028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810" y="2063093"/>
            <a:ext cx="680100" cy="680100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48" y="3880857"/>
            <a:ext cx="685234" cy="613579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810" y="3892276"/>
            <a:ext cx="613047" cy="613047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19" y="4768796"/>
            <a:ext cx="613047" cy="613047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810" y="4744553"/>
            <a:ext cx="613047" cy="613047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571" y="5593330"/>
            <a:ext cx="613579" cy="61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5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/>
          <p:cNvSpPr/>
          <p:nvPr/>
        </p:nvSpPr>
        <p:spPr>
          <a:xfrm>
            <a:off x="676153" y="2721651"/>
            <a:ext cx="11145329" cy="1750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6" name="Grupo 15"/>
          <p:cNvGrpSpPr/>
          <p:nvPr/>
        </p:nvGrpSpPr>
        <p:grpSpPr>
          <a:xfrm>
            <a:off x="1713066" y="2994609"/>
            <a:ext cx="1560989" cy="1055972"/>
            <a:chOff x="3831761" y="3038699"/>
            <a:chExt cx="1560989" cy="1055972"/>
          </a:xfrm>
        </p:grpSpPr>
        <p:sp>
          <p:nvSpPr>
            <p:cNvPr id="14" name="Rectángulo redondeado 13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632881"/>
            </a:solidFill>
            <a:ln>
              <a:solidFill>
                <a:srgbClr val="632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Planing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8159889" y="2982098"/>
            <a:ext cx="1560989" cy="1068483"/>
            <a:chOff x="3831761" y="3038699"/>
            <a:chExt cx="1560989" cy="1068483"/>
          </a:xfrm>
        </p:grpSpPr>
        <p:sp>
          <p:nvSpPr>
            <p:cNvPr id="21" name="Rectángulo redondeado 20"/>
            <p:cNvSpPr/>
            <p:nvPr/>
          </p:nvSpPr>
          <p:spPr>
            <a:xfrm>
              <a:off x="3831761" y="3304926"/>
              <a:ext cx="1560989" cy="802256"/>
            </a:xfrm>
            <a:prstGeom prst="roundRect">
              <a:avLst/>
            </a:prstGeom>
            <a:solidFill>
              <a:srgbClr val="406EB3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Inspect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Adapt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4998411" y="2994609"/>
            <a:ext cx="1560989" cy="1055972"/>
            <a:chOff x="3831761" y="3038699"/>
            <a:chExt cx="1560989" cy="1055972"/>
          </a:xfrm>
        </p:grpSpPr>
        <p:sp>
          <p:nvSpPr>
            <p:cNvPr id="27" name="Rectángulo redondeado 26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Demo</a:t>
              </a:r>
            </a:p>
          </p:txBody>
        </p:sp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" name="CuadroTexto 48"/>
          <p:cNvSpPr txBox="1"/>
          <p:nvPr/>
        </p:nvSpPr>
        <p:spPr>
          <a:xfrm>
            <a:off x="201098" y="2774012"/>
            <a:ext cx="461665" cy="17508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CO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973188C8-3C3C-4FEB-B883-76B3A2F5A5BD}"/>
              </a:ext>
            </a:extLst>
          </p:cNvPr>
          <p:cNvGrpSpPr/>
          <p:nvPr/>
        </p:nvGrpSpPr>
        <p:grpSpPr>
          <a:xfrm>
            <a:off x="235693" y="382625"/>
            <a:ext cx="7058242" cy="1077218"/>
            <a:chOff x="4910924" y="583581"/>
            <a:chExt cx="7058242" cy="1077218"/>
          </a:xfrm>
        </p:grpSpPr>
        <p:sp>
          <p:nvSpPr>
            <p:cNvPr id="52" name="8 CuadroTexto">
              <a:extLst>
                <a:ext uri="{FF2B5EF4-FFF2-40B4-BE49-F238E27FC236}">
                  <a16:creationId xmlns:a16="http://schemas.microsoft.com/office/drawing/2014/main" id="{55B4A57E-9D9D-43F9-A6D3-BFDFFBF29CA7}"/>
                </a:ext>
              </a:extLst>
            </p:cNvPr>
            <p:cNvSpPr txBox="1"/>
            <p:nvPr/>
          </p:nvSpPr>
          <p:spPr>
            <a:xfrm>
              <a:off x="4910924" y="583581"/>
              <a:ext cx="655391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s-CO" sz="36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Debe Participar Activamente </a:t>
              </a:r>
              <a:endParaRPr lang="es-CO" sz="3600" b="1" dirty="0" smtClean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914377"/>
              <a:r>
                <a:rPr lang="es-CO" sz="2800" b="1" dirty="0" err="1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r>
                <a:rPr lang="es-CO" sz="2800" b="1" dirty="0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2800" b="1" dirty="0" err="1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</a:t>
              </a:r>
              <a:endParaRPr lang="es-CO" sz="2800" b="1" dirty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35C3BF88-B933-46D1-8C48-B025EC8F8536}"/>
                </a:ext>
              </a:extLst>
            </p:cNvPr>
            <p:cNvCxnSpPr>
              <a:cxnSpLocks/>
            </p:cNvCxnSpPr>
            <p:nvPr/>
          </p:nvCxnSpPr>
          <p:spPr>
            <a:xfrm>
              <a:off x="4970685" y="1189074"/>
              <a:ext cx="6998481" cy="0"/>
            </a:xfrm>
            <a:prstGeom prst="line">
              <a:avLst/>
            </a:prstGeom>
            <a:ln w="19050">
              <a:solidFill>
                <a:srgbClr val="BA2F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59150F59-4D66-4F24-B1E4-7867BD545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21" y="3113263"/>
            <a:ext cx="321878" cy="321878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2FBEA641-ACAD-4DFC-8D87-3DCB445CB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956" y="3108128"/>
            <a:ext cx="321878" cy="321878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3F596334-EE73-47A3-B117-F8FEDFBE2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057" y="3108128"/>
            <a:ext cx="321878" cy="3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9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E66E61D3-BCC7-43A8-81E2-41E671B68DD2}"/>
              </a:ext>
            </a:extLst>
          </p:cNvPr>
          <p:cNvGrpSpPr/>
          <p:nvPr/>
        </p:nvGrpSpPr>
        <p:grpSpPr>
          <a:xfrm>
            <a:off x="256186" y="124323"/>
            <a:ext cx="4462108" cy="1077218"/>
            <a:chOff x="4910924" y="583581"/>
            <a:chExt cx="4462108" cy="1077218"/>
          </a:xfrm>
        </p:grpSpPr>
        <p:sp>
          <p:nvSpPr>
            <p:cNvPr id="10" name="8 CuadroTexto">
              <a:extLst>
                <a:ext uri="{FF2B5EF4-FFF2-40B4-BE49-F238E27FC236}">
                  <a16:creationId xmlns:a16="http://schemas.microsoft.com/office/drawing/2014/main" id="{87C1A4A5-39AE-4FCC-92E4-F7EB81CB6F2F}"/>
                </a:ext>
              </a:extLst>
            </p:cNvPr>
            <p:cNvSpPr txBox="1"/>
            <p:nvPr/>
          </p:nvSpPr>
          <p:spPr>
            <a:xfrm>
              <a:off x="4910924" y="583581"/>
              <a:ext cx="310963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s-CO" sz="36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Cualidades</a:t>
              </a:r>
            </a:p>
            <a:p>
              <a:pPr defTabSz="914377"/>
              <a:r>
                <a:rPr lang="es-ES" sz="2800" b="1" dirty="0" err="1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r>
                <a:rPr lang="es-ES" sz="2800" b="1" dirty="0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2800" b="1" dirty="0" err="1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Architect</a:t>
              </a:r>
              <a:endParaRPr lang="es-CO" sz="2800" b="1" dirty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F4FEB5BA-8889-4C33-AC02-4F8CB4E199DE}"/>
                </a:ext>
              </a:extLst>
            </p:cNvPr>
            <p:cNvCxnSpPr/>
            <p:nvPr/>
          </p:nvCxnSpPr>
          <p:spPr>
            <a:xfrm>
              <a:off x="4982086" y="1164722"/>
              <a:ext cx="4390946" cy="0"/>
            </a:xfrm>
            <a:prstGeom prst="line">
              <a:avLst/>
            </a:prstGeom>
            <a:ln w="38100">
              <a:solidFill>
                <a:srgbClr val="BA2F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3B1F90-7C01-42AB-AF40-CD1CEC33AC70}"/>
              </a:ext>
            </a:extLst>
          </p:cNvPr>
          <p:cNvSpPr txBox="1"/>
          <p:nvPr/>
        </p:nvSpPr>
        <p:spPr>
          <a:xfrm>
            <a:off x="715536" y="1810868"/>
            <a:ext cx="3610181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</a:t>
            </a:r>
          </a:p>
          <a:p>
            <a:pPr algn="just"/>
            <a:r>
              <a:rPr lang="es-CO" sz="12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Logra transmitir  las ideas de una forma clara, asegurando que el entendimiento sea general, para así garantizar una solución ideal a nivel arquitectónico y técnico.</a:t>
            </a:r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07DDA05-0987-4CF8-B6C9-9DBB43D88D92}"/>
              </a:ext>
            </a:extLst>
          </p:cNvPr>
          <p:cNvSpPr/>
          <p:nvPr/>
        </p:nvSpPr>
        <p:spPr>
          <a:xfrm>
            <a:off x="715537" y="3487242"/>
            <a:ext cx="361018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Habilita</a:t>
            </a:r>
            <a:endParaRPr lang="es-ES" cap="all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2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Contribuye a la toma de decisiones efectivas frente a las necesidades cambiantes, para así lograr una entrega continua de incrementos de valor.</a:t>
            </a:r>
            <a:endParaRPr lang="es-ES" cap="all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B80F7B7-E2DF-45D9-87A7-C4FCC1C15673}"/>
              </a:ext>
            </a:extLst>
          </p:cNvPr>
          <p:cNvSpPr/>
          <p:nvPr/>
        </p:nvSpPr>
        <p:spPr>
          <a:xfrm>
            <a:off x="4674143" y="1677880"/>
            <a:ext cx="302671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Lidera</a:t>
            </a:r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2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Lidera mediante la enseñanza, asesoría  y apoyo a los equipos  para que esto mejoren su efectividad, permitiéndoles participas de las decisiones técnicas de la solución.</a:t>
            </a:r>
          </a:p>
          <a:p>
            <a:pPr algn="just"/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6494E39-467C-4138-8593-C99343F66832}"/>
              </a:ext>
            </a:extLst>
          </p:cNvPr>
          <p:cNvCxnSpPr>
            <a:cxnSpLocks/>
          </p:cNvCxnSpPr>
          <p:nvPr/>
        </p:nvCxnSpPr>
        <p:spPr>
          <a:xfrm flipV="1">
            <a:off x="4499930" y="1370186"/>
            <a:ext cx="0" cy="5143930"/>
          </a:xfrm>
          <a:prstGeom prst="line">
            <a:avLst/>
          </a:prstGeom>
          <a:ln w="19050">
            <a:solidFill>
              <a:srgbClr val="C859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7DDA05-0987-4CF8-B6C9-9DBB43D88D92}"/>
              </a:ext>
            </a:extLst>
          </p:cNvPr>
          <p:cNvSpPr/>
          <p:nvPr/>
        </p:nvSpPr>
        <p:spPr>
          <a:xfrm>
            <a:off x="4571885" y="3305334"/>
            <a:ext cx="3610181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Aprende</a:t>
            </a:r>
          </a:p>
          <a:p>
            <a:pPr algn="just"/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2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través del acompañamiento a los equipos y de su liderazgo en el cual es importante el trabajo en equipo, aprende de los demás miembros y de la misma cultura organizacional mejores formas de hacer las cosas.</a:t>
            </a:r>
          </a:p>
          <a:p>
            <a:pPr algn="just"/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07DDA05-0987-4CF8-B6C9-9DBB43D88D92}"/>
              </a:ext>
            </a:extLst>
          </p:cNvPr>
          <p:cNvSpPr/>
          <p:nvPr/>
        </p:nvSpPr>
        <p:spPr>
          <a:xfrm>
            <a:off x="8474520" y="1677880"/>
            <a:ext cx="36101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Guía</a:t>
            </a:r>
          </a:p>
          <a:p>
            <a:pPr algn="just"/>
            <a:r>
              <a:rPr lang="es-ES" sz="12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través de la enseñanza y definición de lineamientos, guía a los equipos para que generen soluciones de calidad en las cuales se refleje el uso de las mejores practicas de arquitectura y técnicas asegurando incrementos de valor no solo a nivel de negocio si no a nivel técnico.</a:t>
            </a:r>
            <a:endParaRPr lang="es-ES" cap="all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6494E39-467C-4138-8593-C99343F66832}"/>
              </a:ext>
            </a:extLst>
          </p:cNvPr>
          <p:cNvCxnSpPr>
            <a:cxnSpLocks/>
          </p:cNvCxnSpPr>
          <p:nvPr/>
        </p:nvCxnSpPr>
        <p:spPr>
          <a:xfrm flipV="1">
            <a:off x="8284658" y="1469275"/>
            <a:ext cx="0" cy="5143930"/>
          </a:xfrm>
          <a:prstGeom prst="line">
            <a:avLst/>
          </a:prstGeom>
          <a:ln w="19050">
            <a:solidFill>
              <a:srgbClr val="C859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63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564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Violeta rojo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3285</TotalTime>
  <Words>484</Words>
  <Application>Microsoft Office PowerPoint</Application>
  <PresentationFormat>Panorámica</PresentationFormat>
  <Paragraphs>66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.AppleSystemUIFont</vt:lpstr>
      <vt:lpstr>Arial</vt:lpstr>
      <vt:lpstr>Calibri</vt:lpstr>
      <vt:lpstr>Calibri Light</vt:lpstr>
      <vt:lpstr>Tahoma</vt:lpstr>
      <vt:lpstr>Tema de Office</vt:lpstr>
      <vt:lpstr>Office Theme</vt:lpstr>
      <vt:lpstr>System Architect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Owner</dc:title>
  <dc:creator>Rene</dc:creator>
  <cp:lastModifiedBy>Rene</cp:lastModifiedBy>
  <cp:revision>92</cp:revision>
  <dcterms:created xsi:type="dcterms:W3CDTF">2018-12-09T13:24:54Z</dcterms:created>
  <dcterms:modified xsi:type="dcterms:W3CDTF">2019-01-29T15:40:30Z</dcterms:modified>
</cp:coreProperties>
</file>